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4200" y="6858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>
                <a:cs typeface="B Nazanin" pitchFamily="2" charset="-78"/>
              </a:rPr>
              <a:t>بسم الله الرّحمن الرّحیم</a:t>
            </a:r>
            <a:endParaRPr lang="en-US" dirty="0">
              <a:cs typeface="B Nazanin" pitchFamily="2" charset="-78"/>
            </a:endParaRPr>
          </a:p>
          <a:p>
            <a:pPr algn="ctr" rtl="1"/>
            <a:r>
              <a:rPr lang="fa-IR" dirty="0"/>
              <a:t> 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047065"/>
            <a:ext cx="1371600" cy="1162735"/>
          </a:xfrm>
          <a:prstGeom prst="rect">
            <a:avLst/>
          </a:prstGeom>
          <a:noFill/>
        </p:spPr>
      </p:pic>
      <p:sp>
        <p:nvSpPr>
          <p:cNvPr id="6" name="Oval 5"/>
          <p:cNvSpPr/>
          <p:nvPr/>
        </p:nvSpPr>
        <p:spPr>
          <a:xfrm>
            <a:off x="1571625" y="2971800"/>
            <a:ext cx="5743575" cy="3152775"/>
          </a:xfrm>
          <a:prstGeom prst="ellipse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1">
              <a:lnSpc>
                <a:spcPct val="115000"/>
              </a:lnSpc>
              <a:spcAft>
                <a:spcPts val="1000"/>
              </a:spcAft>
            </a:pPr>
            <a:r>
              <a:rPr lang="fa-IR" sz="2500" dirty="0">
                <a:solidFill>
                  <a:schemeClr val="accent4">
                    <a:lumMod val="75000"/>
                  </a:schemeClr>
                </a:solidFill>
                <a:cs typeface="B Nazanin" pitchFamily="2" charset="-78"/>
              </a:rPr>
              <a:t>گزارش </a:t>
            </a:r>
            <a:r>
              <a:rPr lang="fa-IR" sz="2500" dirty="0" smtClean="0">
                <a:solidFill>
                  <a:schemeClr val="accent4">
                    <a:lumMod val="75000"/>
                  </a:schemeClr>
                </a:solidFill>
                <a:cs typeface="B Nazanin" pitchFamily="2" charset="-78"/>
              </a:rPr>
              <a:t>برنامه </a:t>
            </a:r>
            <a:r>
              <a:rPr lang="fa-IR" sz="2500" dirty="0">
                <a:solidFill>
                  <a:schemeClr val="accent4">
                    <a:lumMod val="75000"/>
                  </a:schemeClr>
                </a:solidFill>
                <a:cs typeface="B Nazanin" pitchFamily="2" charset="-78"/>
              </a:rPr>
              <a:t>های </a:t>
            </a:r>
            <a:r>
              <a:rPr lang="fa-IR" sz="2500" dirty="0" smtClean="0">
                <a:solidFill>
                  <a:schemeClr val="accent4">
                    <a:lumMod val="75000"/>
                  </a:schemeClr>
                </a:solidFill>
                <a:cs typeface="B Nazanin" pitchFamily="2" charset="-78"/>
              </a:rPr>
              <a:t>پیشنهادی</a:t>
            </a:r>
            <a:r>
              <a:rPr lang="fa-IR" sz="2500" dirty="0">
                <a:cs typeface="B Nazanin" pitchFamily="2" charset="-78"/>
              </a:rPr>
              <a:t/>
            </a:r>
            <a:br>
              <a:rPr lang="fa-IR" sz="2500" dirty="0">
                <a:cs typeface="B Nazanin" pitchFamily="2" charset="-78"/>
              </a:rPr>
            </a:br>
            <a:r>
              <a:rPr lang="fa-IR" sz="2500" dirty="0">
                <a:solidFill>
                  <a:srgbClr val="00B050"/>
                </a:solidFill>
                <a:cs typeface="B Nazanin" pitchFamily="2" charset="-78"/>
              </a:rPr>
              <a:t>معاونت بهبود تولیدات دامی</a:t>
            </a:r>
            <a:br>
              <a:rPr lang="fa-IR" sz="2500" dirty="0">
                <a:solidFill>
                  <a:srgbClr val="00B050"/>
                </a:solidFill>
                <a:cs typeface="B Nazanin" pitchFamily="2" charset="-78"/>
              </a:rPr>
            </a:br>
            <a:r>
              <a:rPr lang="fa-IR" sz="2500" dirty="0">
                <a:cs typeface="B Nazanin" pitchFamily="2" charset="-78"/>
              </a:rPr>
              <a:t>سازمان جهادکشاورزی استان مازندران</a:t>
            </a:r>
            <a:endParaRPr kumimoji="0" lang="en-US" sz="2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5875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cs typeface="B Nazanin" pitchFamily="2" charset="-78"/>
              </a:rPr>
              <a:t>تعیین اصول کلی رسالت های تخصصی بخش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Clr>
                <a:schemeClr val="accent2"/>
              </a:buClr>
              <a:buNone/>
            </a:pPr>
            <a:r>
              <a:rPr lang="fa-IR" dirty="0" smtClean="0">
                <a:solidFill>
                  <a:srgbClr val="FF0000"/>
                </a:solidFill>
                <a:cs typeface="B Nazanin" pitchFamily="2" charset="-78"/>
              </a:rPr>
              <a:t>1.  </a:t>
            </a:r>
            <a:r>
              <a:rPr lang="fa-IR" dirty="0" smtClean="0">
                <a:cs typeface="B Nazanin" pitchFamily="2" charset="-78"/>
              </a:rPr>
              <a:t>حفظ و پایداری تولید</a:t>
            </a:r>
          </a:p>
          <a:p>
            <a:pPr marL="0" indent="0" algn="r" rtl="1">
              <a:buClr>
                <a:schemeClr val="accent2"/>
              </a:buClr>
              <a:buNone/>
            </a:pPr>
            <a:r>
              <a:rPr lang="fa-IR" dirty="0" smtClean="0">
                <a:solidFill>
                  <a:srgbClr val="FF0000"/>
                </a:solidFill>
                <a:cs typeface="B Nazanin" pitchFamily="2" charset="-78"/>
              </a:rPr>
              <a:t>2.  </a:t>
            </a:r>
            <a:r>
              <a:rPr lang="fa-IR" dirty="0" smtClean="0">
                <a:cs typeface="B Nazanin" pitchFamily="2" charset="-78"/>
              </a:rPr>
              <a:t>افزایش بهره وری و ارتقاء امنیت غذایی</a:t>
            </a:r>
          </a:p>
          <a:p>
            <a:pPr algn="r" rtl="1">
              <a:buClr>
                <a:schemeClr val="accent2"/>
              </a:buClr>
              <a:buFont typeface="Wingdings" pitchFamily="2" charset="2"/>
              <a:buChar char="ü"/>
            </a:pPr>
            <a:r>
              <a:rPr lang="fa-IR" sz="2200" b="1" dirty="0" smtClean="0">
                <a:cs typeface="B Nazanin" pitchFamily="2" charset="-78"/>
              </a:rPr>
              <a:t>اصلاح </a:t>
            </a:r>
            <a:r>
              <a:rPr lang="fa-IR" sz="2200" b="1" dirty="0">
                <a:cs typeface="B Nazanin" pitchFamily="2" charset="-78"/>
              </a:rPr>
              <a:t>نژاد </a:t>
            </a:r>
            <a:r>
              <a:rPr lang="fa-IR" sz="2200" b="1" dirty="0" smtClean="0">
                <a:cs typeface="B Nazanin" pitchFamily="2" charset="-78"/>
              </a:rPr>
              <a:t>دام با روشهای : </a:t>
            </a:r>
            <a:endParaRPr lang="fa-IR" sz="2200" b="1" dirty="0"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sz="2200" dirty="0" smtClean="0">
                <a:cs typeface="B Nazanin" pitchFamily="2" charset="-78"/>
              </a:rPr>
              <a:t>         * به گزینی دام برتر با اولویت حفظ نژادهای دام بوی استان</a:t>
            </a:r>
          </a:p>
          <a:p>
            <a:pPr marL="0" indent="0" algn="r" rtl="1">
              <a:buNone/>
            </a:pPr>
            <a:r>
              <a:rPr lang="fa-IR" sz="2200" dirty="0">
                <a:cs typeface="B Nazanin" pitchFamily="2" charset="-78"/>
              </a:rPr>
              <a:t> </a:t>
            </a:r>
            <a:r>
              <a:rPr lang="fa-IR" sz="2200" dirty="0" smtClean="0">
                <a:cs typeface="B Nazanin" pitchFamily="2" charset="-78"/>
              </a:rPr>
              <a:t>        * توسعه دام های دومنظوره (دام سنگین)</a:t>
            </a:r>
          </a:p>
          <a:p>
            <a:pPr algn="r" rtl="1">
              <a:buClr>
                <a:schemeClr val="accent2"/>
              </a:buClr>
              <a:buFont typeface="Wingdings" pitchFamily="2" charset="2"/>
              <a:buChar char="ü"/>
            </a:pPr>
            <a:r>
              <a:rPr lang="fa-IR" sz="2200" b="1" dirty="0">
                <a:cs typeface="B Nazanin" pitchFamily="2" charset="-78"/>
              </a:rPr>
              <a:t>کاهش هزینه های </a:t>
            </a:r>
            <a:r>
              <a:rPr lang="fa-IR" sz="2200" b="1" dirty="0" smtClean="0">
                <a:cs typeface="B Nazanin" pitchFamily="2" charset="-78"/>
              </a:rPr>
              <a:t>خوراک با روشهای :</a:t>
            </a:r>
            <a:endParaRPr lang="fa-IR" sz="2200" b="1" dirty="0"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sz="2200" dirty="0" smtClean="0">
                <a:cs typeface="B Nazanin" pitchFamily="2" charset="-78"/>
              </a:rPr>
              <a:t>         * استفاده از پسماندهای زراعی و باغی</a:t>
            </a:r>
          </a:p>
          <a:p>
            <a:pPr marL="0" indent="0" algn="r" rtl="1">
              <a:buNone/>
            </a:pPr>
            <a:r>
              <a:rPr lang="fa-IR" sz="2200" dirty="0">
                <a:cs typeface="B Nazanin" pitchFamily="2" charset="-78"/>
              </a:rPr>
              <a:t> </a:t>
            </a:r>
            <a:r>
              <a:rPr lang="fa-IR" sz="2200" dirty="0" smtClean="0">
                <a:cs typeface="B Nazanin" pitchFamily="2" charset="-78"/>
              </a:rPr>
              <a:t>        *توسعه کشت نباتات علوفه ای</a:t>
            </a:r>
          </a:p>
          <a:p>
            <a:pPr marL="0" indent="0" algn="r" rtl="1">
              <a:buNone/>
            </a:pPr>
            <a:r>
              <a:rPr lang="fa-IR" dirty="0" smtClean="0">
                <a:solidFill>
                  <a:srgbClr val="FF0000"/>
                </a:solidFill>
                <a:cs typeface="B Nazanin" pitchFamily="2" charset="-78"/>
              </a:rPr>
              <a:t>3.</a:t>
            </a:r>
            <a:r>
              <a:rPr lang="fa-IR" dirty="0" smtClean="0">
                <a:cs typeface="B Nazanin" pitchFamily="2" charset="-78"/>
              </a:rPr>
              <a:t>  توسعه مکانیزاسیون در واحدهای دامداری </a:t>
            </a:r>
            <a:r>
              <a:rPr lang="fa-IR" sz="2200" dirty="0" smtClean="0">
                <a:cs typeface="B Nazanin" pitchFamily="2" charset="-78"/>
              </a:rPr>
              <a:t>(افزایش بهداشت و توسعه کمی و کیفی شیر و محصولات دامی)</a:t>
            </a:r>
            <a:endParaRPr lang="fa-IR" dirty="0" smtClean="0"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solidFill>
                  <a:srgbClr val="FF0000"/>
                </a:solidFill>
                <a:cs typeface="B Nazanin" pitchFamily="2" charset="-78"/>
              </a:rPr>
              <a:t>4.  </a:t>
            </a:r>
            <a:r>
              <a:rPr lang="fa-IR" dirty="0" smtClean="0">
                <a:cs typeface="B Nazanin" pitchFamily="2" charset="-78"/>
              </a:rPr>
              <a:t>احیاء واحدهای راکد، سرمایه در گردش برای واحدهای فعال و تسهیلات احداث واحدهای نیمه تمام</a:t>
            </a:r>
            <a:endParaRPr lang="en-US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49460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fa-IR" dirty="0">
                <a:cs typeface="B Nazanin" pitchFamily="2" charset="-78"/>
              </a:rPr>
              <a:t>برنامه‌هاي محوري مرتبط با هر </a:t>
            </a:r>
            <a:r>
              <a:rPr lang="fa-IR" dirty="0" smtClean="0">
                <a:cs typeface="B Nazanin" pitchFamily="2" charset="-78"/>
              </a:rPr>
              <a:t>سياست</a:t>
            </a:r>
            <a:br>
              <a:rPr lang="fa-IR" dirty="0" smtClean="0">
                <a:cs typeface="B Nazanin" pitchFamily="2" charset="-78"/>
              </a:rPr>
            </a:br>
            <a:r>
              <a:rPr lang="fa-IR" dirty="0" smtClean="0">
                <a:cs typeface="B Nazanin" pitchFamily="2" charset="-78"/>
              </a:rPr>
              <a:t>با اولویت منطقه ای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 rtl="1"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fa-IR" sz="2800" dirty="0" smtClean="0">
                <a:cs typeface="B Nazanin" pitchFamily="2" charset="-78"/>
              </a:rPr>
              <a:t>تقویت شبکه تلقیح مصنوعی دام سنگین و توسعه اسپرم نژادهای دام دومنظوره </a:t>
            </a:r>
            <a:r>
              <a:rPr lang="fa-IR" sz="2400" dirty="0">
                <a:cs typeface="B Nazanin" pitchFamily="2" charset="-78"/>
              </a:rPr>
              <a:t>(کل استان)</a:t>
            </a:r>
          </a:p>
          <a:p>
            <a:pPr marL="514350" indent="-514350" algn="just" rtl="1"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fa-IR" sz="2800" dirty="0" smtClean="0">
                <a:cs typeface="B Nazanin" pitchFamily="2" charset="-78"/>
              </a:rPr>
              <a:t>توسعه مدیریت تولیدمثل در گله های دام سبک </a:t>
            </a:r>
            <a:r>
              <a:rPr lang="fa-IR" sz="2000" dirty="0" smtClean="0">
                <a:cs typeface="B Nazanin" pitchFamily="2" charset="-78"/>
              </a:rPr>
              <a:t>(استفاده از سیدر و هورمون) </a:t>
            </a:r>
            <a:r>
              <a:rPr lang="fa-IR" sz="2800" dirty="0" smtClean="0">
                <a:cs typeface="B Nazanin" pitchFamily="2" charset="-78"/>
              </a:rPr>
              <a:t>همزمان سازی </a:t>
            </a:r>
            <a:r>
              <a:rPr lang="fa-IR" sz="2800" dirty="0">
                <a:cs typeface="B Nazanin" pitchFamily="2" charset="-78"/>
              </a:rPr>
              <a:t>فحلی</a:t>
            </a:r>
            <a:r>
              <a:rPr lang="fa-IR" sz="2400" dirty="0">
                <a:cs typeface="B Nazanin" pitchFamily="2" charset="-78"/>
              </a:rPr>
              <a:t> (کل استان)</a:t>
            </a:r>
          </a:p>
          <a:p>
            <a:pPr marL="514350" indent="-514350" algn="just" rtl="1"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fa-IR" sz="2800" dirty="0" smtClean="0">
                <a:cs typeface="B Nazanin" pitchFamily="2" charset="-78"/>
              </a:rPr>
              <a:t>توسعه روش های فرآوری و بهینه سازی استفاده از نهاده های زراعی </a:t>
            </a:r>
            <a:r>
              <a:rPr lang="fa-IR" sz="2000" dirty="0" smtClean="0">
                <a:cs typeface="B Nazanin" pitchFamily="2" charset="-78"/>
              </a:rPr>
              <a:t>(کاه برنج و سبوس برنج) </a:t>
            </a:r>
            <a:r>
              <a:rPr lang="fa-IR" sz="2800" dirty="0" smtClean="0">
                <a:cs typeface="B Nazanin" pitchFamily="2" charset="-78"/>
              </a:rPr>
              <a:t>در تغذیه دام با همکاری مرکز تحقیقات </a:t>
            </a:r>
            <a:r>
              <a:rPr lang="fa-IR" sz="2400" dirty="0" smtClean="0">
                <a:cs typeface="B Nazanin" pitchFamily="2" charset="-78"/>
              </a:rPr>
              <a:t>(منطقه مرکز و شرق استان)</a:t>
            </a:r>
          </a:p>
          <a:p>
            <a:pPr marL="514350" indent="-514350" algn="just" rtl="1"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fa-IR" sz="2800" dirty="0" smtClean="0">
                <a:cs typeface="B Nazanin" pitchFamily="2" charset="-78"/>
              </a:rPr>
              <a:t>توسعه کشت نباتات علوفه ای با اولویت کشت دوم بعد از برداشت برنج در اراضی شالیزاری و طراحی و ترویج الگوی کشت علوفه ای سازگار با شرایط اقلیمی مازندران </a:t>
            </a:r>
            <a:r>
              <a:rPr lang="fa-IR" sz="2800" dirty="0">
                <a:cs typeface="B Nazanin" pitchFamily="2" charset="-78"/>
              </a:rPr>
              <a:t>(منطقه مرکز و شرق استان)</a:t>
            </a:r>
            <a:endParaRPr lang="en-US" sz="28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40945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برنامه‌هاي محوري مرتبط با هر سياست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93837"/>
            <a:ext cx="8534400" cy="4983163"/>
          </a:xfrm>
        </p:spPr>
        <p:txBody>
          <a:bodyPr>
            <a:normAutofit lnSpcReduction="10000"/>
          </a:bodyPr>
          <a:lstStyle/>
          <a:p>
            <a:pPr marL="514350" indent="-514350" algn="just" rtl="1">
              <a:buClr>
                <a:schemeClr val="accent6">
                  <a:lumMod val="75000"/>
                </a:schemeClr>
              </a:buClr>
              <a:buFont typeface="+mj-lt"/>
              <a:buAutoNum type="arabicPeriod" startAt="5"/>
            </a:pPr>
            <a:r>
              <a:rPr lang="fa-IR" sz="2800" dirty="0" smtClean="0">
                <a:cs typeface="B Nazanin" pitchFamily="2" charset="-78"/>
              </a:rPr>
              <a:t>ارزیابی کارایی و اجرای برنامه های جامع بیمه ای برای کاهش ریسک دامداران خرد و متوسط، تحلیل موانع و ارائه مدلهای بهینه بیمه ای برای پوشش ریسک های بیماری و تلفات و حوادث طبیعی متناسب با دامداری های استان مازندران </a:t>
            </a:r>
            <a:r>
              <a:rPr lang="fa-IR" sz="2400" dirty="0" smtClean="0">
                <a:cs typeface="B Nazanin" pitchFamily="2" charset="-78"/>
              </a:rPr>
              <a:t>(کل استان)</a:t>
            </a:r>
            <a:endParaRPr lang="fa-IR" sz="2400" dirty="0">
              <a:cs typeface="B Nazanin" pitchFamily="2" charset="-78"/>
            </a:endParaRPr>
          </a:p>
          <a:p>
            <a:pPr marL="514350" indent="-514350" algn="just" rtl="1">
              <a:buClr>
                <a:schemeClr val="accent6">
                  <a:lumMod val="75000"/>
                </a:schemeClr>
              </a:buClr>
              <a:buFont typeface="+mj-lt"/>
              <a:buAutoNum type="arabicPeriod" startAt="5"/>
            </a:pPr>
            <a:r>
              <a:rPr lang="fa-IR" sz="2800" dirty="0" smtClean="0">
                <a:cs typeface="B Nazanin" pitchFamily="2" charset="-78"/>
              </a:rPr>
              <a:t>مطالعه و اجرای حفظ دامهای بومی به عنوان سرمایه ملی </a:t>
            </a:r>
            <a:r>
              <a:rPr lang="fa-IR" sz="2400" dirty="0" smtClean="0">
                <a:cs typeface="B Nazanin" pitchFamily="2" charset="-78"/>
              </a:rPr>
              <a:t>(ایستگاه تحقیقات گاودشت بابل – شهرستان ساری منطقه دودانگه و چهاردانگه)</a:t>
            </a:r>
          </a:p>
          <a:p>
            <a:pPr marL="514350" indent="-514350" algn="just" rtl="1">
              <a:buClr>
                <a:schemeClr val="accent6">
                  <a:lumMod val="75000"/>
                </a:schemeClr>
              </a:buClr>
              <a:buFont typeface="+mj-lt"/>
              <a:buAutoNum type="arabicPeriod" startAt="5"/>
            </a:pPr>
            <a:r>
              <a:rPr lang="fa-IR" sz="2400" dirty="0" smtClean="0">
                <a:cs typeface="B Nazanin" pitchFamily="2" charset="-78"/>
              </a:rPr>
              <a:t>افزایش </a:t>
            </a:r>
            <a:r>
              <a:rPr lang="fa-IR" sz="2400" dirty="0">
                <a:cs typeface="B Nazanin" pitchFamily="2" charset="-78"/>
              </a:rPr>
              <a:t>بهداشت و توسعه کمی و کیفی شیر و محصولات </a:t>
            </a:r>
            <a:r>
              <a:rPr lang="fa-IR" sz="2400" dirty="0" smtClean="0">
                <a:cs typeface="B Nazanin" pitchFamily="2" charset="-78"/>
              </a:rPr>
              <a:t>دامی</a:t>
            </a:r>
            <a:endParaRPr lang="fa-IR" sz="2400" dirty="0">
              <a:cs typeface="B Nazanin" pitchFamily="2" charset="-78"/>
            </a:endParaRPr>
          </a:p>
          <a:p>
            <a:pPr marL="0" indent="0" algn="just" rtl="1">
              <a:buClr>
                <a:schemeClr val="accent6">
                  <a:lumMod val="75000"/>
                </a:schemeClr>
              </a:buClr>
              <a:buNone/>
            </a:pPr>
            <a:r>
              <a:rPr lang="fa-IR" sz="2400" dirty="0" smtClean="0">
                <a:cs typeface="B Nazanin" pitchFamily="2" charset="-78"/>
              </a:rPr>
              <a:t>        </a:t>
            </a:r>
            <a:r>
              <a:rPr lang="fa-IR" sz="2000" dirty="0" smtClean="0">
                <a:cs typeface="B Nazanin" pitchFamily="2" charset="-78"/>
              </a:rPr>
              <a:t>*  از طریق افزایش ضریب مکانیزاسیون </a:t>
            </a:r>
            <a:r>
              <a:rPr lang="fa-IR" sz="2000" dirty="0">
                <a:cs typeface="B Nazanin" pitchFamily="2" charset="-78"/>
              </a:rPr>
              <a:t>در واحدهای دامداری </a:t>
            </a:r>
            <a:r>
              <a:rPr lang="fa-IR" sz="2000" dirty="0" smtClean="0">
                <a:cs typeface="B Nazanin" pitchFamily="2" charset="-78"/>
              </a:rPr>
              <a:t>سنتی</a:t>
            </a:r>
            <a:endParaRPr lang="en-US" sz="2000" dirty="0" smtClean="0">
              <a:cs typeface="B Nazanin" pitchFamily="2" charset="-78"/>
            </a:endParaRPr>
          </a:p>
          <a:p>
            <a:pPr marL="457200" indent="-457200" algn="just" rtl="1">
              <a:buClr>
                <a:schemeClr val="accent6">
                  <a:lumMod val="75000"/>
                </a:schemeClr>
              </a:buClr>
              <a:buFont typeface="+mj-lt"/>
              <a:buAutoNum type="arabicPeriod" startAt="8"/>
            </a:pPr>
            <a:r>
              <a:rPr lang="fa-IR" sz="2400" dirty="0" smtClean="0">
                <a:cs typeface="B Nazanin" pitchFamily="2" charset="-78"/>
              </a:rPr>
              <a:t>بهسازی </a:t>
            </a:r>
            <a:r>
              <a:rPr lang="fa-IR" sz="2400" dirty="0">
                <a:cs typeface="B Nazanin" pitchFamily="2" charset="-78"/>
              </a:rPr>
              <a:t>و نوسازی واحدهای طیور به منظور افزایش کمی و کیفی تولید گوشت </a:t>
            </a:r>
            <a:r>
              <a:rPr lang="fa-IR" sz="2400" dirty="0" smtClean="0">
                <a:cs typeface="B Nazanin" pitchFamily="2" charset="-78"/>
              </a:rPr>
              <a:t>سفید</a:t>
            </a:r>
          </a:p>
          <a:p>
            <a:pPr marL="457200" indent="-457200" algn="just" rtl="1">
              <a:buClr>
                <a:schemeClr val="accent6">
                  <a:lumMod val="75000"/>
                </a:schemeClr>
              </a:buClr>
              <a:buFont typeface="+mj-lt"/>
              <a:buAutoNum type="arabicPeriod" startAt="8"/>
            </a:pPr>
            <a:r>
              <a:rPr lang="fa-IR" sz="2400" dirty="0" smtClean="0">
                <a:cs typeface="B Nazanin" pitchFamily="2" charset="-78"/>
              </a:rPr>
              <a:t>صادرات </a:t>
            </a:r>
            <a:r>
              <a:rPr lang="fa-IR" sz="2400" dirty="0">
                <a:cs typeface="B Nazanin" pitchFamily="2" charset="-78"/>
              </a:rPr>
              <a:t>جوجه به دلیل تنظیم بازار و چرخه تولید گوشت سفید در جهت حمایت از </a:t>
            </a:r>
            <a:r>
              <a:rPr lang="fa-IR" sz="2400" dirty="0" smtClean="0">
                <a:cs typeface="B Nazanin" pitchFamily="2" charset="-78"/>
              </a:rPr>
              <a:t>تولیدکننده</a:t>
            </a:r>
          </a:p>
          <a:p>
            <a:pPr marL="457200" indent="-457200" algn="just" rtl="1">
              <a:buClr>
                <a:schemeClr val="accent6">
                  <a:lumMod val="75000"/>
                </a:schemeClr>
              </a:buClr>
              <a:buFont typeface="+mj-lt"/>
              <a:buAutoNum type="arabicPeriod" startAt="8"/>
            </a:pPr>
            <a:r>
              <a:rPr lang="fa-IR" sz="2400" dirty="0" smtClean="0">
                <a:cs typeface="B Nazanin" pitchFamily="2" charset="-78"/>
              </a:rPr>
              <a:t>تأمین </a:t>
            </a:r>
            <a:r>
              <a:rPr lang="fa-IR" sz="2400" dirty="0">
                <a:cs typeface="B Nazanin" pitchFamily="2" charset="-78"/>
              </a:rPr>
              <a:t>توزیع به موقع نهاده های دامی واحدهای طیور به منظور حفظ چرخه تولید</a:t>
            </a:r>
          </a:p>
        </p:txBody>
      </p:sp>
    </p:spTree>
    <p:extLst>
      <p:ext uri="{BB962C8B-B14F-4D97-AF65-F5344CB8AC3E}">
        <p14:creationId xmlns:p14="http://schemas.microsoft.com/office/powerpoint/2010/main" val="2798612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>
                <a:cs typeface="B Nazanin" pitchFamily="2" charset="-78"/>
              </a:rPr>
              <a:t>موانع و محدوديت هاي اساسي موجود در اجرا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fontScale="85000" lnSpcReduction="20000"/>
          </a:bodyPr>
          <a:lstStyle/>
          <a:p>
            <a:pPr marL="514350" indent="-514350" algn="r" rtl="1">
              <a:buClr>
                <a:schemeClr val="accent6">
                  <a:lumMod val="50000"/>
                </a:schemeClr>
              </a:buClr>
              <a:buFont typeface="+mj-lt"/>
              <a:buAutoNum type="arabicPeriod"/>
            </a:pPr>
            <a:r>
              <a:rPr lang="fa-IR" dirty="0" smtClean="0">
                <a:cs typeface="B Nazanin" pitchFamily="2" charset="-78"/>
              </a:rPr>
              <a:t>نوسان شدید قیمت در تأمین نهاده ها</a:t>
            </a:r>
          </a:p>
          <a:p>
            <a:pPr marL="514350" indent="-514350" algn="r" rtl="1">
              <a:buClr>
                <a:schemeClr val="accent6">
                  <a:lumMod val="50000"/>
                </a:schemeClr>
              </a:buClr>
              <a:buFont typeface="+mj-lt"/>
              <a:buAutoNum type="arabicPeriod"/>
            </a:pPr>
            <a:r>
              <a:rPr lang="fa-IR" dirty="0" smtClean="0">
                <a:cs typeface="B Nazanin" pitchFamily="2" charset="-78"/>
              </a:rPr>
              <a:t>فرسودگی زیرساخت های دامداری سنتی و کمبود نقدینگی</a:t>
            </a:r>
          </a:p>
          <a:p>
            <a:pPr marL="514350" indent="-514350" algn="r" rtl="1">
              <a:buClr>
                <a:schemeClr val="accent6">
                  <a:lumMod val="50000"/>
                </a:schemeClr>
              </a:buClr>
              <a:buFont typeface="+mj-lt"/>
              <a:buAutoNum type="arabicPeriod"/>
            </a:pPr>
            <a:r>
              <a:rPr lang="fa-IR" dirty="0" smtClean="0">
                <a:cs typeface="B Nazanin" pitchFamily="2" charset="-78"/>
              </a:rPr>
              <a:t>کمبود نیروهای متخصص دام در مراکز جهادکشاورزی  دهستانها و مدیریت جهادکشاورزی شهرستانها</a:t>
            </a:r>
          </a:p>
          <a:p>
            <a:pPr marL="514350" indent="-514350" algn="r" rtl="1">
              <a:buClr>
                <a:schemeClr val="accent6">
                  <a:lumMod val="50000"/>
                </a:schemeClr>
              </a:buClr>
              <a:buFont typeface="+mj-lt"/>
              <a:buAutoNum type="arabicPeriod"/>
            </a:pPr>
            <a:r>
              <a:rPr lang="fa-IR" dirty="0" smtClean="0">
                <a:cs typeface="B Nazanin" pitchFamily="2" charset="-78"/>
              </a:rPr>
              <a:t>اولویت کشت های استراتژیک در استان مانند برنج و گندم</a:t>
            </a:r>
          </a:p>
          <a:p>
            <a:pPr marL="514350" indent="-514350" algn="r" rtl="1">
              <a:buClr>
                <a:schemeClr val="accent6">
                  <a:lumMod val="50000"/>
                </a:schemeClr>
              </a:buClr>
              <a:buFont typeface="+mj-lt"/>
              <a:buAutoNum type="arabicPeriod"/>
            </a:pPr>
            <a:r>
              <a:rPr lang="fa-IR" dirty="0" smtClean="0">
                <a:cs typeface="B Nazanin" pitchFamily="2" charset="-78"/>
              </a:rPr>
              <a:t>افزایش هزینه های تولید</a:t>
            </a:r>
          </a:p>
          <a:p>
            <a:pPr marL="514350" indent="-514350" algn="r" rtl="1">
              <a:buClr>
                <a:schemeClr val="accent6">
                  <a:lumMod val="50000"/>
                </a:schemeClr>
              </a:buClr>
              <a:buFont typeface="+mj-lt"/>
              <a:buAutoNum type="arabicPeriod"/>
            </a:pPr>
            <a:r>
              <a:rPr lang="fa-IR" dirty="0" smtClean="0">
                <a:cs typeface="B Nazanin" pitchFamily="2" charset="-78"/>
              </a:rPr>
              <a:t>عدم تخصیص اعتبارات مورد نیاز برای سرمایه درگردش و خرید دام، بهسازی و نوسازی جایگاه دام</a:t>
            </a:r>
          </a:p>
          <a:p>
            <a:pPr marL="514350" indent="-514350" algn="r" rtl="1">
              <a:buClr>
                <a:schemeClr val="accent6">
                  <a:lumMod val="50000"/>
                </a:schemeClr>
              </a:buClr>
              <a:buFont typeface="+mj-lt"/>
              <a:buAutoNum type="arabicPeriod"/>
            </a:pPr>
            <a:r>
              <a:rPr lang="fa-IR" dirty="0" smtClean="0">
                <a:cs typeface="B Nazanin" pitchFamily="2" charset="-78"/>
              </a:rPr>
              <a:t>عدم تأمین به موقع تسهیلات سرمایه در گردش جهت واحدهای طیور</a:t>
            </a:r>
          </a:p>
          <a:p>
            <a:pPr marL="514350" indent="-514350" algn="r" rtl="1">
              <a:buClr>
                <a:schemeClr val="accent6">
                  <a:lumMod val="50000"/>
                </a:schemeClr>
              </a:buClr>
              <a:buFont typeface="+mj-lt"/>
              <a:buAutoNum type="arabicPeriod"/>
            </a:pPr>
            <a:r>
              <a:rPr lang="fa-IR" dirty="0" smtClean="0">
                <a:cs typeface="B Nazanin" pitchFamily="2" charset="-78"/>
              </a:rPr>
              <a:t>عدم برنامه مشخص جهت صادرات جوجه و دیگر محصولات طیور</a:t>
            </a:r>
            <a:endParaRPr lang="en-US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909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>
                <a:cs typeface="B Nazanin" pitchFamily="2" charset="-78"/>
              </a:rPr>
              <a:t>پيش بيني اعتبار اوليه (استاني – ملي)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98637"/>
            <a:ext cx="8839200" cy="3611563"/>
          </a:xfrm>
        </p:spPr>
        <p:txBody>
          <a:bodyPr>
            <a:normAutofit/>
          </a:bodyPr>
          <a:lstStyle/>
          <a:p>
            <a:pPr algn="r" rtl="1"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fa-IR" sz="3000" dirty="0" smtClean="0">
                <a:cs typeface="B Nazanin" pitchFamily="2" charset="-78"/>
              </a:rPr>
              <a:t> سرمایه در گردش برای واحدهای دام و طیور </a:t>
            </a:r>
            <a:r>
              <a:rPr lang="fa-IR" sz="3000" b="1" dirty="0" smtClean="0">
                <a:solidFill>
                  <a:srgbClr val="00B050"/>
                </a:solidFill>
                <a:cs typeface="B Nazanin" pitchFamily="2" charset="-78"/>
              </a:rPr>
              <a:t>135000</a:t>
            </a:r>
            <a:r>
              <a:rPr lang="fa-IR" sz="3000" dirty="0" smtClean="0">
                <a:cs typeface="B Nazanin" pitchFamily="2" charset="-78"/>
              </a:rPr>
              <a:t> میلیاردریال</a:t>
            </a:r>
          </a:p>
          <a:p>
            <a:pPr algn="r" rtl="1"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fa-IR" sz="3000" dirty="0" smtClean="0">
                <a:cs typeface="B Nazanin" pitchFamily="2" charset="-78"/>
              </a:rPr>
              <a:t> فعال سازی واحدهای راکد     </a:t>
            </a:r>
            <a:r>
              <a:rPr lang="fa-IR" sz="3000" b="1" dirty="0" smtClean="0">
                <a:solidFill>
                  <a:srgbClr val="00B050"/>
                </a:solidFill>
                <a:cs typeface="B Nazanin" pitchFamily="2" charset="-78"/>
              </a:rPr>
              <a:t>5893</a:t>
            </a:r>
            <a:r>
              <a:rPr lang="fa-IR" sz="3000" dirty="0" smtClean="0">
                <a:cs typeface="B Nazanin" pitchFamily="2" charset="-78"/>
              </a:rPr>
              <a:t> میلیاردریال</a:t>
            </a:r>
          </a:p>
          <a:p>
            <a:pPr algn="r" rtl="1"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fa-IR" sz="3000" dirty="0" smtClean="0">
                <a:cs typeface="B Nazanin" pitchFamily="2" charset="-78"/>
              </a:rPr>
              <a:t> تکمیل و احداث واحدهای نیمه تمام    </a:t>
            </a:r>
            <a:r>
              <a:rPr lang="fa-IR" sz="3000" b="1" dirty="0" smtClean="0">
                <a:solidFill>
                  <a:srgbClr val="00B050"/>
                </a:solidFill>
                <a:cs typeface="B Nazanin" pitchFamily="2" charset="-78"/>
              </a:rPr>
              <a:t>40423</a:t>
            </a:r>
            <a:r>
              <a:rPr lang="fa-IR" sz="3000" dirty="0" smtClean="0">
                <a:cs typeface="B Nazanin" pitchFamily="2" charset="-78"/>
              </a:rPr>
              <a:t> میلیاردریال</a:t>
            </a:r>
          </a:p>
          <a:p>
            <a:pPr algn="r" rtl="1"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fa-IR" sz="3000" dirty="0" smtClean="0">
                <a:cs typeface="B Nazanin" pitchFamily="2" charset="-78"/>
              </a:rPr>
              <a:t> </a:t>
            </a:r>
            <a:r>
              <a:rPr lang="fa-IR" sz="2800" dirty="0" smtClean="0">
                <a:cs typeface="B Nazanin" pitchFamily="2" charset="-78"/>
              </a:rPr>
              <a:t>همزمان سازی فحلی با هدف گذاری برای 20000 رأس دام سبک؛ حدود </a:t>
            </a:r>
            <a:r>
              <a:rPr lang="fa-IR" sz="2800" b="1" dirty="0" smtClean="0">
                <a:solidFill>
                  <a:srgbClr val="00B050"/>
                </a:solidFill>
                <a:cs typeface="B Nazanin" pitchFamily="2" charset="-78"/>
              </a:rPr>
              <a:t>140</a:t>
            </a:r>
            <a:r>
              <a:rPr lang="fa-IR" sz="2800" dirty="0" smtClean="0">
                <a:cs typeface="B Nazanin" pitchFamily="2" charset="-78"/>
              </a:rPr>
              <a:t> میلیاردریال</a:t>
            </a:r>
          </a:p>
          <a:p>
            <a:pPr algn="r" rtl="1"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fa-IR" sz="2800" dirty="0" smtClean="0">
                <a:cs typeface="B Nazanin" pitchFamily="2" charset="-78"/>
              </a:rPr>
              <a:t> توسعه کمی و کیفی مکانیزاسیون با پیش بینی500 واحد؛ حدود </a:t>
            </a:r>
            <a:r>
              <a:rPr lang="fa-IR" sz="2800" b="1" smtClean="0">
                <a:solidFill>
                  <a:srgbClr val="00B050"/>
                </a:solidFill>
                <a:cs typeface="B Nazanin" pitchFamily="2" charset="-78"/>
              </a:rPr>
              <a:t>500</a:t>
            </a:r>
            <a:r>
              <a:rPr lang="fa-IR" sz="2800" smtClean="0">
                <a:cs typeface="B Nazanin" pitchFamily="2" charset="-78"/>
              </a:rPr>
              <a:t> میلیارد ریال</a:t>
            </a:r>
            <a:endParaRPr lang="en-US" sz="28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6748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523</Words>
  <Application>Microsoft Office PowerPoint</Application>
  <PresentationFormat>On-screen Show (4:3)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 Nazanin</vt:lpstr>
      <vt:lpstr>Calibri</vt:lpstr>
      <vt:lpstr>Wingdings</vt:lpstr>
      <vt:lpstr>Office Theme</vt:lpstr>
      <vt:lpstr>PowerPoint Presentation</vt:lpstr>
      <vt:lpstr>تعیین اصول کلی رسالت های تخصصی بخش</vt:lpstr>
      <vt:lpstr>برنامه‌هاي محوري مرتبط با هر سياست با اولویت منطقه ای</vt:lpstr>
      <vt:lpstr>برنامه‌هاي محوري مرتبط با هر سياست</vt:lpstr>
      <vt:lpstr>موانع و محدوديت هاي اساسي موجود در اجرا</vt:lpstr>
      <vt:lpstr>پيش بيني اعتبار اوليه (استاني – ملي)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گزارش ...... معاونت بهبود تولیدات دامی سازمان جهادکشاورزی استان مازندران</dc:title>
  <dc:creator>Motahresadat Dehghani</dc:creator>
  <cp:lastModifiedBy>Administrator</cp:lastModifiedBy>
  <cp:revision>33</cp:revision>
  <dcterms:created xsi:type="dcterms:W3CDTF">2006-08-16T00:00:00Z</dcterms:created>
  <dcterms:modified xsi:type="dcterms:W3CDTF">2026-02-02T04:35:07Z</dcterms:modified>
</cp:coreProperties>
</file>